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2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88" r:id="rId6"/>
    <p:sldId id="289" r:id="rId7"/>
    <p:sldId id="290" r:id="rId8"/>
    <p:sldId id="267" r:id="rId9"/>
    <p:sldId id="291" r:id="rId10"/>
    <p:sldId id="260" r:id="rId11"/>
    <p:sldId id="261" r:id="rId12"/>
    <p:sldId id="292" r:id="rId13"/>
    <p:sldId id="293" r:id="rId14"/>
    <p:sldId id="262" r:id="rId15"/>
    <p:sldId id="294" r:id="rId16"/>
    <p:sldId id="264" r:id="rId17"/>
    <p:sldId id="295" r:id="rId18"/>
    <p:sldId id="296" r:id="rId19"/>
    <p:sldId id="297" r:id="rId20"/>
    <p:sldId id="270" r:id="rId21"/>
    <p:sldId id="298" r:id="rId22"/>
    <p:sldId id="299" r:id="rId23"/>
    <p:sldId id="266" r:id="rId24"/>
    <p:sldId id="265" r:id="rId25"/>
  </p:sldIdLst>
  <p:sldSz cx="9144000" cy="5143500" type="screen16x9"/>
  <p:notesSz cx="6858000" cy="9144000"/>
  <p:embeddedFontLs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Anaheim" panose="020B0604020202020204" charset="0"/>
      <p:regular r:id="rId31"/>
      <p:bold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Montserrat" panose="02000505000000020004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78449-4892-4734-BAB5-78771BC69FCE}">
  <a:tblStyle styleId="{66378449-4892-4734-BAB5-78771BC69F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7721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377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68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2be96cb7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2be96cb7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31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31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05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caaf88fd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caaf88fd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04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560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caaf88fd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caaf88fd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6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535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caaf88fd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caaf88fd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caaf88f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caaf88f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773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cb4e9929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cb4e9929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3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469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caaf88fd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caaf88fd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34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caaf88fdf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caaf88fdf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23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2be96cb7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2be96cb7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73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5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2be96cb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2be96cb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9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26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2be96cb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2be96cb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8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7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caaf88fdf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caaf88fdf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3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be96cb7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be96cb7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25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2885747" y="1495625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3993350" y="1356425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1855762" y="1535675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/>
          </p:nvPr>
        </p:nvSpPr>
        <p:spPr>
          <a:xfrm>
            <a:off x="2885747" y="2552900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3993350" y="2413700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1855762" y="2592950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/>
          </p:nvPr>
        </p:nvSpPr>
        <p:spPr>
          <a:xfrm>
            <a:off x="2885747" y="3610175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3993350" y="3470975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1855762" y="3650225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110187" y="291850"/>
            <a:ext cx="9330407" cy="3895725"/>
            <a:chOff x="-110187" y="291850"/>
            <a:chExt cx="9330407" cy="3895725"/>
          </a:xfrm>
        </p:grpSpPr>
        <p:grpSp>
          <p:nvGrpSpPr>
            <p:cNvPr id="111" name="Google Shape;111;p13"/>
            <p:cNvGrpSpPr/>
            <p:nvPr/>
          </p:nvGrpSpPr>
          <p:grpSpPr>
            <a:xfrm>
              <a:off x="7618880" y="291850"/>
              <a:ext cx="1601339" cy="247650"/>
              <a:chOff x="1962150" y="714375"/>
              <a:chExt cx="4333800" cy="247650"/>
            </a:xfrm>
          </p:grpSpPr>
          <p:cxnSp>
            <p:nvCxnSpPr>
              <p:cNvPr id="112" name="Google Shape;112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" name="Google Shape;116;p13"/>
            <p:cNvGrpSpPr/>
            <p:nvPr/>
          </p:nvGrpSpPr>
          <p:grpSpPr>
            <a:xfrm>
              <a:off x="-110187" y="3939925"/>
              <a:ext cx="829923" cy="247650"/>
              <a:chOff x="1962150" y="714375"/>
              <a:chExt cx="4333800" cy="247650"/>
            </a:xfrm>
          </p:grpSpPr>
          <p:cxnSp>
            <p:nvCxnSpPr>
              <p:cNvPr id="117" name="Google Shape;117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3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720000" y="1154279"/>
            <a:ext cx="77040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160" name="Google Shape;160;p16"/>
          <p:cNvGrpSpPr/>
          <p:nvPr/>
        </p:nvGrpSpPr>
        <p:grpSpPr>
          <a:xfrm>
            <a:off x="8423997" y="1342725"/>
            <a:ext cx="862860" cy="247650"/>
            <a:chOff x="1962150" y="714375"/>
            <a:chExt cx="4333800" cy="247650"/>
          </a:xfrm>
        </p:grpSpPr>
        <p:cxnSp>
          <p:nvCxnSpPr>
            <p:cNvPr id="161" name="Google Shape;161;p1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-25" y="4162425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3225" y="27854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13225" y="1005925"/>
            <a:ext cx="59829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-32094" y="3692275"/>
            <a:ext cx="705976" cy="247650"/>
            <a:chOff x="1962150" y="714375"/>
            <a:chExt cx="4333800" cy="247650"/>
          </a:xfrm>
        </p:grpSpPr>
        <p:cxnSp>
          <p:nvCxnSpPr>
            <p:cNvPr id="171" name="Google Shape;171;p17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8"/>
          <p:cNvGrpSpPr/>
          <p:nvPr/>
        </p:nvGrpSpPr>
        <p:grpSpPr>
          <a:xfrm>
            <a:off x="338750" y="-258725"/>
            <a:ext cx="9063719" cy="4574619"/>
            <a:chOff x="338750" y="-258725"/>
            <a:chExt cx="9063719" cy="4574619"/>
          </a:xfrm>
        </p:grpSpPr>
        <p:grpSp>
          <p:nvGrpSpPr>
            <p:cNvPr id="179" name="Google Shape;179;p18"/>
            <p:cNvGrpSpPr/>
            <p:nvPr/>
          </p:nvGrpSpPr>
          <p:grpSpPr>
            <a:xfrm rot="5400000">
              <a:off x="57581" y="22443"/>
              <a:ext cx="809987" cy="247650"/>
              <a:chOff x="1962150" y="714375"/>
              <a:chExt cx="4333800" cy="247650"/>
            </a:xfrm>
          </p:grpSpPr>
          <p:cxnSp>
            <p:nvCxnSpPr>
              <p:cNvPr id="180" name="Google Shape;180;p18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18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18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18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" name="Google Shape;184;p18"/>
            <p:cNvGrpSpPr/>
            <p:nvPr/>
          </p:nvGrpSpPr>
          <p:grpSpPr>
            <a:xfrm>
              <a:off x="8592481" y="4068243"/>
              <a:ext cx="809987" cy="247650"/>
              <a:chOff x="1962150" y="714375"/>
              <a:chExt cx="4333800" cy="247650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8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18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9" name="Google Shape;189;p18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4770164" y="1315213"/>
            <a:ext cx="34698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2"/>
          </p:nvPr>
        </p:nvSpPr>
        <p:spPr>
          <a:xfrm>
            <a:off x="904025" y="1315213"/>
            <a:ext cx="34698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155713" y="-329428"/>
            <a:ext cx="8122213" cy="3856763"/>
            <a:chOff x="-155713" y="-329428"/>
            <a:chExt cx="8122213" cy="3856763"/>
          </a:xfrm>
        </p:grpSpPr>
        <p:grpSp>
          <p:nvGrpSpPr>
            <p:cNvPr id="196" name="Google Shape;196;p19"/>
            <p:cNvGrpSpPr/>
            <p:nvPr/>
          </p:nvGrpSpPr>
          <p:grpSpPr>
            <a:xfrm rot="5400000">
              <a:off x="7408212" y="-18790"/>
              <a:ext cx="868927" cy="247650"/>
              <a:chOff x="1962150" y="714375"/>
              <a:chExt cx="4333800" cy="247650"/>
            </a:xfrm>
          </p:grpSpPr>
          <p:cxnSp>
            <p:nvCxnSpPr>
              <p:cNvPr id="197" name="Google Shape;197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9"/>
            <p:cNvGrpSpPr/>
            <p:nvPr/>
          </p:nvGrpSpPr>
          <p:grpSpPr>
            <a:xfrm>
              <a:off x="-155713" y="3279685"/>
              <a:ext cx="868927" cy="247650"/>
              <a:chOff x="1962150" y="714375"/>
              <a:chExt cx="4333800" cy="247650"/>
            </a:xfrm>
          </p:grpSpPr>
          <p:cxnSp>
            <p:nvCxnSpPr>
              <p:cNvPr id="202" name="Google Shape;202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6" name="Google Shape;206;p19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123900" y="133200"/>
            <a:ext cx="8896200" cy="487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123900" y="133201"/>
            <a:ext cx="8896200" cy="4877129"/>
            <a:chOff x="123900" y="168749"/>
            <a:chExt cx="8896200" cy="4806000"/>
          </a:xfrm>
        </p:grpSpPr>
        <p:grpSp>
          <p:nvGrpSpPr>
            <p:cNvPr id="223" name="Google Shape;223;p22"/>
            <p:cNvGrpSpPr/>
            <p:nvPr/>
          </p:nvGrpSpPr>
          <p:grpSpPr>
            <a:xfrm>
              <a:off x="200100" y="168749"/>
              <a:ext cx="247650" cy="1663200"/>
              <a:chOff x="367125" y="261749"/>
              <a:chExt cx="247650" cy="166320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8" name="Google Shape;228;p22"/>
            <p:cNvGrpSpPr/>
            <p:nvPr/>
          </p:nvGrpSpPr>
          <p:grpSpPr>
            <a:xfrm rot="-5400000" flipH="1">
              <a:off x="831675" y="3943124"/>
              <a:ext cx="247650" cy="1663200"/>
              <a:chOff x="367125" y="261749"/>
              <a:chExt cx="247650" cy="1663200"/>
            </a:xfrm>
          </p:grpSpPr>
          <p:cxnSp>
            <p:nvCxnSpPr>
              <p:cNvPr id="229" name="Google Shape;22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3" name="Google Shape;233;p22"/>
            <p:cNvGrpSpPr/>
            <p:nvPr/>
          </p:nvGrpSpPr>
          <p:grpSpPr>
            <a:xfrm rot="5400000">
              <a:off x="8064675" y="-462826"/>
              <a:ext cx="247650" cy="1663200"/>
              <a:chOff x="367125" y="261749"/>
              <a:chExt cx="247650" cy="1663200"/>
            </a:xfrm>
          </p:grpSpPr>
          <p:cxnSp>
            <p:nvCxnSpPr>
              <p:cNvPr id="234" name="Google Shape;23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" name="Google Shape;238;p22"/>
            <p:cNvGrpSpPr/>
            <p:nvPr/>
          </p:nvGrpSpPr>
          <p:grpSpPr>
            <a:xfrm rot="10800000">
              <a:off x="8696250" y="3311549"/>
              <a:ext cx="247650" cy="1663200"/>
              <a:chOff x="367125" y="261749"/>
              <a:chExt cx="247650" cy="1663200"/>
            </a:xfrm>
          </p:grpSpPr>
          <p:cxnSp>
            <p:nvCxnSpPr>
              <p:cNvPr id="239" name="Google Shape;23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35875" y="1119138"/>
            <a:ext cx="4194900" cy="1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235875" y="2705113"/>
            <a:ext cx="41949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4276"/>
            <a:ext cx="77040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352475" y="-272229"/>
            <a:ext cx="8430800" cy="5520566"/>
            <a:chOff x="352475" y="-272229"/>
            <a:chExt cx="8430800" cy="5520566"/>
          </a:xfrm>
        </p:grpSpPr>
        <p:grpSp>
          <p:nvGrpSpPr>
            <p:cNvPr id="25" name="Google Shape;25;p4"/>
            <p:cNvGrpSpPr/>
            <p:nvPr/>
          </p:nvGrpSpPr>
          <p:grpSpPr>
            <a:xfrm rot="5400000">
              <a:off x="7847729" y="415667"/>
              <a:ext cx="1623441" cy="247650"/>
              <a:chOff x="1962150" y="714375"/>
              <a:chExt cx="4333800" cy="247650"/>
            </a:xfrm>
          </p:grpSpPr>
          <p:cxnSp>
            <p:nvCxnSpPr>
              <p:cNvPr id="26" name="Google Shape;26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30;p4"/>
            <p:cNvGrpSpPr/>
            <p:nvPr/>
          </p:nvGrpSpPr>
          <p:grpSpPr>
            <a:xfrm rot="5400000">
              <a:off x="12367" y="4660579"/>
              <a:ext cx="927867" cy="247650"/>
              <a:chOff x="1962150" y="714375"/>
              <a:chExt cx="4333800" cy="247650"/>
            </a:xfrm>
          </p:grpSpPr>
          <p:cxnSp>
            <p:nvCxnSpPr>
              <p:cNvPr id="31" name="Google Shape;31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28964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127538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28963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127538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-185795" y="291850"/>
            <a:ext cx="790052" cy="247650"/>
            <a:chOff x="1962150" y="714375"/>
            <a:chExt cx="4333800" cy="247650"/>
          </a:xfrm>
        </p:grpSpPr>
        <p:cxnSp>
          <p:nvCxnSpPr>
            <p:cNvPr id="44" name="Google Shape;44;p5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-176484" y="1543675"/>
            <a:ext cx="9401449" cy="2525825"/>
            <a:chOff x="-176484" y="1543675"/>
            <a:chExt cx="9401449" cy="2525825"/>
          </a:xfrm>
        </p:grpSpPr>
        <p:grpSp>
          <p:nvGrpSpPr>
            <p:cNvPr id="52" name="Google Shape;52;p6"/>
            <p:cNvGrpSpPr/>
            <p:nvPr/>
          </p:nvGrpSpPr>
          <p:grpSpPr>
            <a:xfrm>
              <a:off x="8537191" y="1543675"/>
              <a:ext cx="687774" cy="247650"/>
              <a:chOff x="1962150" y="714375"/>
              <a:chExt cx="4333800" cy="247650"/>
            </a:xfrm>
          </p:grpSpPr>
          <p:cxnSp>
            <p:nvCxnSpPr>
              <p:cNvPr id="53" name="Google Shape;53;p6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6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6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6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" name="Google Shape;57;p6"/>
            <p:cNvGrpSpPr/>
            <p:nvPr/>
          </p:nvGrpSpPr>
          <p:grpSpPr>
            <a:xfrm>
              <a:off x="-176484" y="3821850"/>
              <a:ext cx="687774" cy="247650"/>
              <a:chOff x="1962150" y="714375"/>
              <a:chExt cx="4333800" cy="247650"/>
            </a:xfrm>
          </p:grpSpPr>
          <p:cxnSp>
            <p:nvCxnSpPr>
              <p:cNvPr id="58" name="Google Shape;58;p6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6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6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2" name="Google Shape;62;p6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743450" y="1245600"/>
            <a:ext cx="3677700" cy="323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7"/>
          <p:cNvGrpSpPr/>
          <p:nvPr/>
        </p:nvGrpSpPr>
        <p:grpSpPr>
          <a:xfrm>
            <a:off x="-180994" y="-162017"/>
            <a:ext cx="9002294" cy="2857592"/>
            <a:chOff x="-180994" y="-162017"/>
            <a:chExt cx="9002294" cy="2857592"/>
          </a:xfrm>
        </p:grpSpPr>
        <p:grpSp>
          <p:nvGrpSpPr>
            <p:cNvPr id="69" name="Google Shape;69;p7"/>
            <p:cNvGrpSpPr/>
            <p:nvPr/>
          </p:nvGrpSpPr>
          <p:grpSpPr>
            <a:xfrm>
              <a:off x="-180994" y="2447925"/>
              <a:ext cx="705976" cy="247650"/>
              <a:chOff x="1962150" y="714375"/>
              <a:chExt cx="4333800" cy="247650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" name="Google Shape;74;p7"/>
            <p:cNvGrpSpPr/>
            <p:nvPr/>
          </p:nvGrpSpPr>
          <p:grpSpPr>
            <a:xfrm rot="5400000">
              <a:off x="8346871" y="64762"/>
              <a:ext cx="701209" cy="247650"/>
              <a:chOff x="1962150" y="714375"/>
              <a:chExt cx="4333800" cy="247650"/>
            </a:xfrm>
          </p:grpSpPr>
          <p:cxnSp>
            <p:nvCxnSpPr>
              <p:cNvPr id="75" name="Google Shape;75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9" name="Google Shape;79;p7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9525" y="0"/>
            <a:ext cx="915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5515975" y="3765800"/>
            <a:ext cx="2914800" cy="83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ctrTitle"/>
          </p:nvPr>
        </p:nvSpPr>
        <p:spPr>
          <a:xfrm>
            <a:off x="713225" y="1226973"/>
            <a:ext cx="8073026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Automated Vehicle Number Plate Detection and Recognition using </a:t>
            </a:r>
            <a:r>
              <a:rPr lang="en-US" sz="3200" dirty="0" smtClean="0"/>
              <a:t>YOLOv8.</a:t>
            </a:r>
            <a:endParaRPr sz="3200" dirty="0"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713225" y="2719335"/>
            <a:ext cx="4358838" cy="1362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rgbClr val="4C4C4C"/>
              </a:buClr>
              <a:buSzPts val="2400"/>
            </a:pP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Paper ID: </a:t>
            </a:r>
            <a:r>
              <a:rPr lang="en-US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1092</a:t>
            </a:r>
            <a:endParaRPr lang="en-US" sz="11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rgbClr val="4C4C4C"/>
              </a:buClr>
              <a:buSzPts val="2400"/>
            </a:pPr>
            <a:r>
              <a:rPr lang="en-US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Abdullah Al Noman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rgbClr val="4C4C4C"/>
              </a:buClr>
              <a:buSzPts val="2400"/>
            </a:pP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Daffodil International University, Dhaka, </a:t>
            </a:r>
            <a:r>
              <a:rPr lang="en-US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Bangladesh.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680" y="3336130"/>
            <a:ext cx="3586163" cy="1737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8025922" y="2719334"/>
            <a:ext cx="1337088" cy="417139"/>
            <a:chOff x="1962150" y="714375"/>
            <a:chExt cx="4333800" cy="24765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1" name="Google Shape;261;p26"/>
          <p:cNvGrpSpPr/>
          <p:nvPr/>
        </p:nvGrpSpPr>
        <p:grpSpPr>
          <a:xfrm>
            <a:off x="-283119" y="394668"/>
            <a:ext cx="1751289" cy="247650"/>
            <a:chOff x="1962150" y="714375"/>
            <a:chExt cx="4333800" cy="247650"/>
          </a:xfrm>
        </p:grpSpPr>
        <p:cxnSp>
          <p:nvCxnSpPr>
            <p:cNvPr id="262" name="Google Shape;262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43" y="295489"/>
            <a:ext cx="1187227" cy="693661"/>
          </a:xfrm>
          <a:prstGeom prst="rect">
            <a:avLst/>
          </a:prstGeom>
        </p:spPr>
      </p:pic>
      <p:sp>
        <p:nvSpPr>
          <p:cNvPr id="16" name="Google Shape;254;p26"/>
          <p:cNvSpPr txBox="1">
            <a:spLocks/>
          </p:cNvSpPr>
          <p:nvPr/>
        </p:nvSpPr>
        <p:spPr>
          <a:xfrm>
            <a:off x="2142161" y="269601"/>
            <a:ext cx="5209770" cy="7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2000" b="1" dirty="0" smtClean="0">
                <a:solidFill>
                  <a:srgbClr val="23210F"/>
                </a:solidFill>
                <a:latin typeface="Roboto Medium" panose="020B0604020202020204" charset="0"/>
                <a:ea typeface="Roboto Medium" panose="020B0604020202020204" charset="0"/>
              </a:rPr>
              <a:t>4th International Conference on Electrical, Computer and Communication.</a:t>
            </a:r>
            <a:endParaRPr lang="en-US" sz="2000" b="1" dirty="0">
              <a:solidFill>
                <a:srgbClr val="23210F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86" y="295489"/>
            <a:ext cx="766323" cy="771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10475" y="58028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608403" y="1276527"/>
            <a:ext cx="3775800" cy="67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YOLOv8 for license plate detection.</a:t>
            </a:r>
          </a:p>
          <a:p>
            <a:r>
              <a:rPr lang="en-US" dirty="0" smtClean="0"/>
              <a:t>Easy-OCR </a:t>
            </a:r>
            <a:r>
              <a:rPr lang="en-US" dirty="0"/>
              <a:t>for character recognition.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t="37244" r="17492"/>
          <a:stretch/>
        </p:blipFill>
        <p:spPr>
          <a:xfrm>
            <a:off x="4282130" y="361519"/>
            <a:ext cx="4531926" cy="250138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00" y="2713891"/>
            <a:ext cx="4796642" cy="1994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774180" y="701879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Workflow</a:t>
            </a:r>
            <a:endParaRPr dirty="0"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456" y="3892097"/>
            <a:ext cx="1588427" cy="1129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1"/>
          <p:cNvCxnSpPr/>
          <p:nvPr/>
        </p:nvCxnSpPr>
        <p:spPr>
          <a:xfrm>
            <a:off x="809625" y="1320413"/>
            <a:ext cx="46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4" name="Google Shape;324;p31"/>
          <p:cNvGrpSpPr/>
          <p:nvPr/>
        </p:nvGrpSpPr>
        <p:grpSpPr>
          <a:xfrm rot="5400000">
            <a:off x="7297125" y="578054"/>
            <a:ext cx="1623441" cy="247650"/>
            <a:chOff x="1962150" y="714375"/>
            <a:chExt cx="4333800" cy="247650"/>
          </a:xfrm>
        </p:grpSpPr>
        <p:cxnSp>
          <p:nvCxnSpPr>
            <p:cNvPr id="325" name="Google Shape;325;p31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1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31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31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oogle Shape;7564;p49"/>
          <p:cNvGrpSpPr/>
          <p:nvPr/>
        </p:nvGrpSpPr>
        <p:grpSpPr>
          <a:xfrm>
            <a:off x="3454962" y="2085000"/>
            <a:ext cx="2123612" cy="1589263"/>
            <a:chOff x="2051626" y="2766354"/>
            <a:chExt cx="2202459" cy="1648272"/>
          </a:xfrm>
        </p:grpSpPr>
        <p:grpSp>
          <p:nvGrpSpPr>
            <p:cNvPr id="12" name="Google Shape;7565;p49"/>
            <p:cNvGrpSpPr/>
            <p:nvPr/>
          </p:nvGrpSpPr>
          <p:grpSpPr>
            <a:xfrm>
              <a:off x="2051626" y="2766354"/>
              <a:ext cx="2202459" cy="1648272"/>
              <a:chOff x="2051626" y="2766354"/>
              <a:chExt cx="2202459" cy="1648272"/>
            </a:xfrm>
          </p:grpSpPr>
          <p:sp>
            <p:nvSpPr>
              <p:cNvPr id="16" name="Google Shape;7566;p49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7567;p49"/>
              <p:cNvGrpSpPr/>
              <p:nvPr/>
            </p:nvGrpSpPr>
            <p:grpSpPr>
              <a:xfrm>
                <a:off x="2314184" y="3453149"/>
                <a:ext cx="520606" cy="493515"/>
                <a:chOff x="2314184" y="3453149"/>
                <a:chExt cx="520606" cy="493515"/>
              </a:xfrm>
            </p:grpSpPr>
            <p:sp>
              <p:nvSpPr>
                <p:cNvPr id="30" name="Google Shape;7568;p49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" name="Google Shape;7569;p49"/>
                <p:cNvCxnSpPr/>
                <p:nvPr/>
              </p:nvCxnSpPr>
              <p:spPr>
                <a:xfrm rot="10800000">
                  <a:off x="2314184" y="3453149"/>
                  <a:ext cx="467743" cy="464928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" name="Google Shape;7573;p49"/>
              <p:cNvGrpSpPr/>
              <p:nvPr/>
            </p:nvGrpSpPr>
            <p:grpSpPr>
              <a:xfrm>
                <a:off x="3067316" y="2766354"/>
                <a:ext cx="888710" cy="1111822"/>
                <a:chOff x="3067316" y="2766354"/>
                <a:chExt cx="888710" cy="1111822"/>
              </a:xfrm>
            </p:grpSpPr>
            <p:sp>
              <p:nvSpPr>
                <p:cNvPr id="26" name="Google Shape;7574;p49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7" name="Google Shape;7575;p49"/>
                <p:cNvCxnSpPr/>
                <p:nvPr/>
              </p:nvCxnSpPr>
              <p:spPr>
                <a:xfrm rot="5400000" flipH="1" flipV="1">
                  <a:off x="3001823" y="2864871"/>
                  <a:ext cx="1052720" cy="855686"/>
                </a:xfrm>
                <a:prstGeom prst="bentConnector4">
                  <a:avLst>
                    <a:gd name="adj1" fmla="val 36763"/>
                    <a:gd name="adj2" fmla="val 127707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" name="Google Shape;7576;p49"/>
              <p:cNvGrpSpPr/>
              <p:nvPr/>
            </p:nvGrpSpPr>
            <p:grpSpPr>
              <a:xfrm>
                <a:off x="2051626" y="4058666"/>
                <a:ext cx="586416" cy="66900"/>
                <a:chOff x="2051626" y="4058666"/>
                <a:chExt cx="586416" cy="66900"/>
              </a:xfrm>
            </p:grpSpPr>
            <p:sp>
              <p:nvSpPr>
                <p:cNvPr id="24" name="Google Shape;7577;p49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" name="Google Shape;7578;p49"/>
                <p:cNvCxnSpPr/>
                <p:nvPr/>
              </p:nvCxnSpPr>
              <p:spPr>
                <a:xfrm rot="10800000">
                  <a:off x="2051626" y="4059186"/>
                  <a:ext cx="525115" cy="3293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7579;p49"/>
              <p:cNvGrpSpPr/>
              <p:nvPr/>
            </p:nvGrpSpPr>
            <p:grpSpPr>
              <a:xfrm>
                <a:off x="3564643" y="3782383"/>
                <a:ext cx="689442" cy="343183"/>
                <a:chOff x="3564643" y="3782383"/>
                <a:chExt cx="689442" cy="343183"/>
              </a:xfrm>
            </p:grpSpPr>
            <p:sp>
              <p:nvSpPr>
                <p:cNvPr id="22" name="Google Shape;7580;p49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" name="Google Shape;7581;p49"/>
                <p:cNvCxnSpPr>
                  <a:stCxn id="22" idx="6"/>
                </p:cNvCxnSpPr>
                <p:nvPr/>
              </p:nvCxnSpPr>
              <p:spPr>
                <a:xfrm flipV="1">
                  <a:off x="3631543" y="3782383"/>
                  <a:ext cx="622542" cy="309734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" name="Google Shape;7582;p49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14" name="Google Shape;7583;p49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584;p49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32" name="Google Shape;321;p31"/>
          <p:cNvSpPr txBox="1">
            <a:spLocks/>
          </p:cNvSpPr>
          <p:nvPr/>
        </p:nvSpPr>
        <p:spPr>
          <a:xfrm>
            <a:off x="335069" y="3026530"/>
            <a:ext cx="3132143" cy="537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smtClean="0"/>
              <a:t>Image acquisition </a:t>
            </a:r>
            <a:endParaRPr lang="en-US" dirty="0"/>
          </a:p>
        </p:txBody>
      </p:sp>
      <p:sp>
        <p:nvSpPr>
          <p:cNvPr id="35" name="Google Shape;321;p31"/>
          <p:cNvSpPr txBox="1">
            <a:spLocks/>
          </p:cNvSpPr>
          <p:nvPr/>
        </p:nvSpPr>
        <p:spPr>
          <a:xfrm>
            <a:off x="594642" y="2403785"/>
            <a:ext cx="3132143" cy="537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Preprocessing</a:t>
            </a:r>
          </a:p>
        </p:txBody>
      </p:sp>
      <p:sp>
        <p:nvSpPr>
          <p:cNvPr id="38" name="Google Shape;321;p31"/>
          <p:cNvSpPr txBox="1">
            <a:spLocks/>
          </p:cNvSpPr>
          <p:nvPr/>
        </p:nvSpPr>
        <p:spPr>
          <a:xfrm>
            <a:off x="1822343" y="1629273"/>
            <a:ext cx="3468843" cy="537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Detection (YOLOv8)</a:t>
            </a:r>
          </a:p>
        </p:txBody>
      </p:sp>
      <p:sp>
        <p:nvSpPr>
          <p:cNvPr id="40" name="Google Shape;321;p31"/>
          <p:cNvSpPr txBox="1">
            <a:spLocks/>
          </p:cNvSpPr>
          <p:nvPr/>
        </p:nvSpPr>
        <p:spPr>
          <a:xfrm>
            <a:off x="5567287" y="2601112"/>
            <a:ext cx="3132143" cy="9504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Recognition (Easy-OCR).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640350" y="68076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Features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519975" y="1728938"/>
            <a:ext cx="3775800" cy="821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Real-time processing.</a:t>
            </a:r>
          </a:p>
          <a:p>
            <a:r>
              <a:rPr lang="en-US" dirty="0"/>
              <a:t>Robustness to skewed plates, occlusions, and varying lighting.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t="36140" r="17492"/>
          <a:stretch/>
        </p:blipFill>
        <p:spPr>
          <a:xfrm>
            <a:off x="4664869" y="2024119"/>
            <a:ext cx="4148304" cy="2329931"/>
          </a:xfrm>
        </p:spPr>
      </p:pic>
    </p:spTree>
    <p:extLst>
      <p:ext uri="{BB962C8B-B14F-4D97-AF65-F5344CB8AC3E}">
        <p14:creationId xmlns:p14="http://schemas.microsoft.com/office/powerpoint/2010/main" val="41215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121575" y="1123875"/>
            <a:ext cx="4822401" cy="1440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/>
              <a:t>Dataset and </a:t>
            </a:r>
            <a:r>
              <a:rPr lang="en-US" sz="4400" dirty="0" smtClean="0"/>
              <a:t>Preprocessing</a:t>
            </a:r>
            <a:endParaRPr lang="en-US" sz="4400"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81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Dataset and Preprocessing</a:t>
            </a: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5128963" y="2249775"/>
            <a:ext cx="3765005" cy="115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l">
              <a:buFont typeface="Wingdings" panose="05000000000000000000" pitchFamily="2" charset="2"/>
              <a:buChar char="§"/>
            </a:pPr>
            <a:r>
              <a:rPr lang="en-US" dirty="0"/>
              <a:t>Resizing, cropping, noise removal.</a:t>
            </a:r>
          </a:p>
          <a:p>
            <a:pPr marL="311150" indent="-171450" algn="l">
              <a:buFont typeface="Wingdings" panose="05000000000000000000" pitchFamily="2" charset="2"/>
              <a:buChar char="§"/>
            </a:pPr>
            <a:r>
              <a:rPr lang="en-US" dirty="0"/>
              <a:t>Annotation using </a:t>
            </a:r>
            <a:r>
              <a:rPr lang="en-US" dirty="0" err="1"/>
              <a:t>Roboflow</a:t>
            </a:r>
            <a:r>
              <a:rPr lang="en-US" dirty="0"/>
              <a:t>.</a:t>
            </a:r>
          </a:p>
          <a:p>
            <a:pPr marL="311150" indent="-171450" algn="l">
              <a:buFont typeface="Wingdings" panose="05000000000000000000" pitchFamily="2" charset="2"/>
              <a:buChar char="§"/>
            </a:pPr>
            <a:r>
              <a:rPr lang="en-US" dirty="0"/>
              <a:t>Data augmentation: flipping, rotation, contrast adjustments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2"/>
          </p:nvPr>
        </p:nvSpPr>
        <p:spPr>
          <a:xfrm>
            <a:off x="1127538" y="2249775"/>
            <a:ext cx="3051556" cy="105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l">
              <a:buFont typeface="Wingdings" panose="05000000000000000000" pitchFamily="2" charset="2"/>
              <a:buChar char="§"/>
            </a:pPr>
            <a:r>
              <a:rPr lang="en-US" dirty="0"/>
              <a:t>393 images (276 training, 79 validation, 38 testing).</a:t>
            </a:r>
          </a:p>
          <a:p>
            <a:pPr marL="311150" indent="-171450" algn="l">
              <a:buFont typeface="Wingdings" panose="05000000000000000000" pitchFamily="2" charset="2"/>
              <a:buChar char="§"/>
            </a:pPr>
            <a:r>
              <a:rPr lang="en-US" dirty="0"/>
              <a:t>Collected from Dhaka city, focusing on diverse vehicle types and plate designs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3"/>
          </p:nvPr>
        </p:nvSpPr>
        <p:spPr>
          <a:xfrm>
            <a:off x="5128963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Preprocessing</a:t>
            </a: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ubTitle" idx="4"/>
          </p:nvPr>
        </p:nvSpPr>
        <p:spPr>
          <a:xfrm>
            <a:off x="1127538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Dataset</a:t>
            </a:r>
            <a:endParaRPr dirty="0"/>
          </a:p>
        </p:txBody>
      </p:sp>
      <p:grpSp>
        <p:nvGrpSpPr>
          <p:cNvPr id="338" name="Google Shape;338;p32"/>
          <p:cNvGrpSpPr/>
          <p:nvPr/>
        </p:nvGrpSpPr>
        <p:grpSpPr>
          <a:xfrm rot="5400000">
            <a:off x="3950558" y="4552759"/>
            <a:ext cx="1242934" cy="247650"/>
            <a:chOff x="1962150" y="714375"/>
            <a:chExt cx="4333800" cy="247650"/>
          </a:xfrm>
        </p:grpSpPr>
        <p:cxnSp>
          <p:nvCxnSpPr>
            <p:cNvPr id="339" name="Google Shape;339;p32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2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32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162" y="3824443"/>
            <a:ext cx="2227806" cy="131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9" y="3901562"/>
            <a:ext cx="1297016" cy="126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92" y="3901561"/>
            <a:ext cx="1286735" cy="126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97;p29"/>
          <p:cNvCxnSpPr/>
          <p:nvPr/>
        </p:nvCxnSpPr>
        <p:spPr>
          <a:xfrm>
            <a:off x="4695850" y="1440711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121576" y="1123876"/>
            <a:ext cx="4315194" cy="1547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YOLOv8 </a:t>
            </a:r>
            <a:r>
              <a:rPr lang="en-US" dirty="0" smtClean="0"/>
              <a:t>-Model</a:t>
            </a:r>
            <a:endParaRPr lang="en-US"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291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3552263" y="1838086"/>
            <a:ext cx="2032800" cy="203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2922863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5730038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5730038" y="36740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0" name="Google Shape;360;p34"/>
          <p:cNvGrpSpPr/>
          <p:nvPr/>
        </p:nvGrpSpPr>
        <p:grpSpPr>
          <a:xfrm>
            <a:off x="3030040" y="1642527"/>
            <a:ext cx="276760" cy="293392"/>
            <a:chOff x="2704005" y="4258781"/>
            <a:chExt cx="342144" cy="362704"/>
          </a:xfrm>
        </p:grpSpPr>
        <p:sp>
          <p:nvSpPr>
            <p:cNvPr id="361" name="Google Shape;361;p34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4"/>
          <p:cNvSpPr/>
          <p:nvPr/>
        </p:nvSpPr>
        <p:spPr>
          <a:xfrm>
            <a:off x="5844090" y="1648575"/>
            <a:ext cx="263015" cy="281311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5825571" y="3769758"/>
            <a:ext cx="300045" cy="299737"/>
            <a:chOff x="2497275" y="2744159"/>
            <a:chExt cx="370930" cy="370549"/>
          </a:xfrm>
        </p:grpSpPr>
        <p:sp>
          <p:nvSpPr>
            <p:cNvPr id="370" name="Google Shape;370;p3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4"/>
          <p:cNvSpPr txBox="1"/>
          <p:nvPr/>
        </p:nvSpPr>
        <p:spPr>
          <a:xfrm>
            <a:off x="6644100" y="2014825"/>
            <a:ext cx="20427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200 epochs, batch size 16, learning rate 0.01.</a:t>
            </a:r>
          </a:p>
        </p:txBody>
      </p:sp>
      <p:sp>
        <p:nvSpPr>
          <p:cNvPr id="377" name="Google Shape;377;p34"/>
          <p:cNvSpPr txBox="1"/>
          <p:nvPr/>
        </p:nvSpPr>
        <p:spPr>
          <a:xfrm>
            <a:off x="6432638" y="1567087"/>
            <a:ext cx="2378461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Training Details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6644099" y="3063461"/>
            <a:ext cx="2166999" cy="79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100" dirty="0"/>
              <a:t>High detection accuracy (93–96%).</a:t>
            </a:r>
          </a:p>
          <a:p>
            <a:r>
              <a:rPr lang="en-US" sz="1100" dirty="0"/>
              <a:t>Real-time processing capabilities.</a:t>
            </a:r>
          </a:p>
        </p:txBody>
      </p:sp>
      <p:sp>
        <p:nvSpPr>
          <p:cNvPr id="379" name="Google Shape;379;p34"/>
          <p:cNvSpPr txBox="1"/>
          <p:nvPr/>
        </p:nvSpPr>
        <p:spPr>
          <a:xfrm>
            <a:off x="6644094" y="3694062"/>
            <a:ext cx="2385605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Key Advantages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713225" y="2014825"/>
            <a:ext cx="2504166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 err="1"/>
              <a:t>CSPNet</a:t>
            </a:r>
            <a:r>
              <a:rPr lang="en-US" sz="1100" dirty="0"/>
              <a:t> backbone, FPN/PAN neck, anchor-free detection head.</a:t>
            </a:r>
          </a:p>
        </p:txBody>
      </p:sp>
      <p:sp>
        <p:nvSpPr>
          <p:cNvPr id="381" name="Google Shape;381;p34"/>
          <p:cNvSpPr txBox="1"/>
          <p:nvPr/>
        </p:nvSpPr>
        <p:spPr>
          <a:xfrm>
            <a:off x="713220" y="156362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2000" b="1" dirty="0"/>
              <a:t>Architecture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YOLOv8 Model</a:t>
            </a:r>
          </a:p>
        </p:txBody>
      </p:sp>
      <p:cxnSp>
        <p:nvCxnSpPr>
          <p:cNvPr id="385" name="Google Shape;385;p34"/>
          <p:cNvCxnSpPr>
            <a:endCxn id="354" idx="1"/>
          </p:cNvCxnSpPr>
          <p:nvPr/>
        </p:nvCxnSpPr>
        <p:spPr>
          <a:xfrm>
            <a:off x="3414059" y="1789283"/>
            <a:ext cx="4359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4"/>
          <p:cNvCxnSpPr>
            <a:stCxn id="356" idx="2"/>
            <a:endCxn id="381" idx="3"/>
          </p:cNvCxnSpPr>
          <p:nvPr/>
        </p:nvCxnSpPr>
        <p:spPr>
          <a:xfrm flipH="1">
            <a:off x="2493263" y="1789213"/>
            <a:ext cx="429600" cy="6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4"/>
          <p:cNvCxnSpPr>
            <a:stCxn id="354" idx="5"/>
            <a:endCxn id="359" idx="2"/>
          </p:cNvCxnSpPr>
          <p:nvPr/>
        </p:nvCxnSpPr>
        <p:spPr>
          <a:xfrm rot="-5400000" flipH="1">
            <a:off x="5335516" y="3525040"/>
            <a:ext cx="346500" cy="442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4"/>
          <p:cNvCxnSpPr>
            <a:stCxn id="359" idx="6"/>
            <a:endCxn id="379" idx="1"/>
          </p:cNvCxnSpPr>
          <p:nvPr/>
        </p:nvCxnSpPr>
        <p:spPr>
          <a:xfrm>
            <a:off x="6221138" y="3919613"/>
            <a:ext cx="422956" cy="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4"/>
          <p:cNvCxnSpPr>
            <a:stCxn id="357" idx="6"/>
            <a:endCxn id="377" idx="1"/>
          </p:cNvCxnSpPr>
          <p:nvPr/>
        </p:nvCxnSpPr>
        <p:spPr>
          <a:xfrm>
            <a:off x="6221138" y="1789213"/>
            <a:ext cx="211500" cy="34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4"/>
          <p:cNvCxnSpPr>
            <a:stCxn id="357" idx="2"/>
            <a:endCxn id="354" idx="7"/>
          </p:cNvCxnSpPr>
          <p:nvPr/>
        </p:nvCxnSpPr>
        <p:spPr>
          <a:xfrm flipH="1">
            <a:off x="5287238" y="1789213"/>
            <a:ext cx="4428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2734"/>
          <a:stretch>
            <a:fillRect/>
          </a:stretch>
        </p:blipFill>
        <p:spPr>
          <a:xfrm>
            <a:off x="3849959" y="2197728"/>
            <a:ext cx="1435399" cy="12624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1" y="3891011"/>
            <a:ext cx="3797495" cy="124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121576" y="1123876"/>
            <a:ext cx="4315194" cy="1547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Easy-OCR </a:t>
            </a:r>
            <a:r>
              <a:rPr lang="en-US" dirty="0"/>
              <a:t>Framework</a:t>
            </a:r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3552263" y="1838086"/>
            <a:ext cx="2032800" cy="203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2922863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5730038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5730038" y="36740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0" name="Google Shape;360;p34"/>
          <p:cNvGrpSpPr/>
          <p:nvPr/>
        </p:nvGrpSpPr>
        <p:grpSpPr>
          <a:xfrm>
            <a:off x="3030040" y="1642527"/>
            <a:ext cx="276760" cy="293392"/>
            <a:chOff x="2704005" y="4258781"/>
            <a:chExt cx="342144" cy="362704"/>
          </a:xfrm>
        </p:grpSpPr>
        <p:sp>
          <p:nvSpPr>
            <p:cNvPr id="361" name="Google Shape;361;p34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4"/>
          <p:cNvSpPr/>
          <p:nvPr/>
        </p:nvSpPr>
        <p:spPr>
          <a:xfrm>
            <a:off x="5844090" y="1648575"/>
            <a:ext cx="263015" cy="281311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5825571" y="3769758"/>
            <a:ext cx="300045" cy="299737"/>
            <a:chOff x="2497275" y="2744159"/>
            <a:chExt cx="370930" cy="370549"/>
          </a:xfrm>
        </p:grpSpPr>
        <p:sp>
          <p:nvSpPr>
            <p:cNvPr id="370" name="Google Shape;370;p3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4"/>
          <p:cNvSpPr txBox="1"/>
          <p:nvPr/>
        </p:nvSpPr>
        <p:spPr>
          <a:xfrm>
            <a:off x="5623601" y="2014825"/>
            <a:ext cx="3063199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Adaptive </a:t>
            </a:r>
            <a:r>
              <a:rPr lang="en-US" sz="1100" dirty="0" err="1"/>
              <a:t>binarization</a:t>
            </a:r>
            <a:r>
              <a:rPr lang="en-US" sz="1100" dirty="0"/>
              <a:t> → Component analysis → Character segmentation → Text recognition.</a:t>
            </a:r>
          </a:p>
        </p:txBody>
      </p:sp>
      <p:sp>
        <p:nvSpPr>
          <p:cNvPr id="377" name="Google Shape;377;p34"/>
          <p:cNvSpPr txBox="1"/>
          <p:nvPr/>
        </p:nvSpPr>
        <p:spPr>
          <a:xfrm>
            <a:off x="6432638" y="1567087"/>
            <a:ext cx="2378461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Process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6150999" y="3063461"/>
            <a:ext cx="2660099" cy="79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100" dirty="0"/>
              <a:t>Handles varying fonts, irregular spacing, and partial occlusions.</a:t>
            </a:r>
          </a:p>
          <a:p>
            <a:r>
              <a:rPr lang="en-US" sz="1100" dirty="0"/>
              <a:t>Achieves low CER (1.52%) and WER (5.53%).</a:t>
            </a:r>
          </a:p>
        </p:txBody>
      </p:sp>
      <p:sp>
        <p:nvSpPr>
          <p:cNvPr id="379" name="Google Shape;379;p34"/>
          <p:cNvSpPr txBox="1"/>
          <p:nvPr/>
        </p:nvSpPr>
        <p:spPr>
          <a:xfrm>
            <a:off x="6644094" y="3694062"/>
            <a:ext cx="2385605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Key Advantages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713225" y="2014825"/>
            <a:ext cx="2504166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Multilingual OCR framework for Bangla and English scripts.</a:t>
            </a:r>
          </a:p>
        </p:txBody>
      </p:sp>
      <p:sp>
        <p:nvSpPr>
          <p:cNvPr id="381" name="Google Shape;381;p34"/>
          <p:cNvSpPr txBox="1"/>
          <p:nvPr/>
        </p:nvSpPr>
        <p:spPr>
          <a:xfrm>
            <a:off x="713220" y="156362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2000" b="1" dirty="0"/>
              <a:t>Overview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Easy-OCR </a:t>
            </a:r>
            <a:r>
              <a:rPr lang="en-US" dirty="0"/>
              <a:t>Framework</a:t>
            </a:r>
          </a:p>
        </p:txBody>
      </p:sp>
      <p:cxnSp>
        <p:nvCxnSpPr>
          <p:cNvPr id="385" name="Google Shape;385;p34"/>
          <p:cNvCxnSpPr>
            <a:endCxn id="354" idx="1"/>
          </p:cNvCxnSpPr>
          <p:nvPr/>
        </p:nvCxnSpPr>
        <p:spPr>
          <a:xfrm>
            <a:off x="3414059" y="1789283"/>
            <a:ext cx="4359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4"/>
          <p:cNvCxnSpPr>
            <a:stCxn id="356" idx="2"/>
            <a:endCxn id="381" idx="3"/>
          </p:cNvCxnSpPr>
          <p:nvPr/>
        </p:nvCxnSpPr>
        <p:spPr>
          <a:xfrm flipH="1">
            <a:off x="2493263" y="1789213"/>
            <a:ext cx="429600" cy="6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4"/>
          <p:cNvCxnSpPr>
            <a:stCxn id="354" idx="5"/>
            <a:endCxn id="359" idx="2"/>
          </p:cNvCxnSpPr>
          <p:nvPr/>
        </p:nvCxnSpPr>
        <p:spPr>
          <a:xfrm rot="-5400000" flipH="1">
            <a:off x="5335516" y="3525040"/>
            <a:ext cx="346500" cy="442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4"/>
          <p:cNvCxnSpPr>
            <a:stCxn id="359" idx="6"/>
            <a:endCxn id="379" idx="1"/>
          </p:cNvCxnSpPr>
          <p:nvPr/>
        </p:nvCxnSpPr>
        <p:spPr>
          <a:xfrm>
            <a:off x="6221138" y="3919613"/>
            <a:ext cx="422956" cy="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4"/>
          <p:cNvCxnSpPr>
            <a:stCxn id="357" idx="6"/>
            <a:endCxn id="377" idx="1"/>
          </p:cNvCxnSpPr>
          <p:nvPr/>
        </p:nvCxnSpPr>
        <p:spPr>
          <a:xfrm>
            <a:off x="6221138" y="1789213"/>
            <a:ext cx="211500" cy="34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4"/>
          <p:cNvCxnSpPr>
            <a:stCxn id="357" idx="2"/>
            <a:endCxn id="354" idx="7"/>
          </p:cNvCxnSpPr>
          <p:nvPr/>
        </p:nvCxnSpPr>
        <p:spPr>
          <a:xfrm flipH="1">
            <a:off x="5287238" y="1789213"/>
            <a:ext cx="4428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27" y="2493214"/>
            <a:ext cx="1627186" cy="691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3" y="4077738"/>
            <a:ext cx="4171955" cy="8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121576" y="1123876"/>
            <a:ext cx="4315194" cy="1547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Results &amp; Discussions</a:t>
            </a:r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35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545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graphicFrame>
        <p:nvGraphicFramePr>
          <p:cNvPr id="272" name="Google Shape;272;p27"/>
          <p:cNvGraphicFramePr/>
          <p:nvPr>
            <p:extLst>
              <p:ext uri="{D42A27DB-BD31-4B8C-83A1-F6EECF244321}">
                <p14:modId xmlns:p14="http://schemas.microsoft.com/office/powerpoint/2010/main" val="1238885270"/>
              </p:ext>
            </p:extLst>
          </p:nvPr>
        </p:nvGraphicFramePr>
        <p:xfrm>
          <a:off x="720000" y="1502599"/>
          <a:ext cx="7704000" cy="2169150"/>
        </p:xfrm>
        <a:graphic>
          <a:graphicData uri="http://schemas.openxmlformats.org/drawingml/2006/table">
            <a:tbl>
              <a:tblPr>
                <a:noFill/>
                <a:tableStyleId>{66378449-4892-4734-BAB5-78771BC69FCE}</a:tableStyleId>
              </a:tblPr>
              <a:tblGrid>
                <a:gridCol w="3501956"/>
                <a:gridCol w="4202044"/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Introduction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Easy-OCR Framework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Objectives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Results &amp; Discussions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Literature Review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Conclusion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Methodology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 Medium" panose="020B0604020202020204" charset="0"/>
                        <a:ea typeface="Roboto Medium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Acknowledgments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Dataset and Preprocessing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Questions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oboto Medium" panose="020B0604020202020204" charset="0"/>
                          <a:ea typeface="Roboto Medium" panose="020B0604020202020204" charset="0"/>
                          <a:cs typeface="Arial"/>
                          <a:sym typeface="Arial"/>
                        </a:rPr>
                        <a:t>YOLOv8 Model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Roboto Medium" panose="020B0604020202020204" charset="0"/>
                        <a:ea typeface="Roboto Medium" panose="020B0604020202020204" charset="0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Results &amp; Discussions</a:t>
            </a:r>
          </a:p>
        </p:txBody>
      </p:sp>
      <p:sp>
        <p:nvSpPr>
          <p:cNvPr id="472" name="Google Shape;472;p40"/>
          <p:cNvSpPr txBox="1">
            <a:spLocks noGrp="1"/>
          </p:cNvSpPr>
          <p:nvPr>
            <p:ph type="body" idx="1"/>
          </p:nvPr>
        </p:nvSpPr>
        <p:spPr>
          <a:xfrm>
            <a:off x="787942" y="1204923"/>
            <a:ext cx="6241508" cy="250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400" b="1" dirty="0"/>
              <a:t>Detection </a:t>
            </a:r>
            <a:r>
              <a:rPr lang="en-US" sz="1400" b="1" dirty="0" smtClean="0"/>
              <a:t>Accuracy</a:t>
            </a:r>
          </a:p>
          <a:p>
            <a:r>
              <a:rPr lang="en-US" dirty="0"/>
              <a:t>93–96% accuracy in detecting </a:t>
            </a:r>
            <a:r>
              <a:rPr lang="en-US" dirty="0" smtClean="0"/>
              <a:t>Bangla/</a:t>
            </a:r>
            <a:r>
              <a:rPr lang="en-US" dirty="0"/>
              <a:t>E</a:t>
            </a:r>
            <a:r>
              <a:rPr lang="en-US" dirty="0" smtClean="0"/>
              <a:t>nglish </a:t>
            </a:r>
            <a:r>
              <a:rPr lang="en-US" dirty="0"/>
              <a:t>license plates.</a:t>
            </a:r>
          </a:p>
          <a:p>
            <a:pPr marL="30734" indent="0">
              <a:lnSpc>
                <a:spcPct val="115000"/>
              </a:lnSpc>
              <a:buNone/>
            </a:pPr>
            <a:endParaRPr lang="en-US" b="1" dirty="0" smtClean="0"/>
          </a:p>
          <a:p>
            <a:pPr marL="202184" indent="-17145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Recognition Performance</a:t>
            </a:r>
          </a:p>
          <a:p>
            <a:r>
              <a:rPr lang="en-US" dirty="0"/>
              <a:t>CER: 1.52%, WER: </a:t>
            </a:r>
            <a:r>
              <a:rPr lang="en-US" dirty="0" smtClean="0"/>
              <a:t>5.53%.</a:t>
            </a:r>
          </a:p>
          <a:p>
            <a:pPr marL="158750" indent="0">
              <a:buNone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Comparison with </a:t>
            </a:r>
            <a:r>
              <a:rPr lang="en-US" b="1" dirty="0" smtClean="0"/>
              <a:t>Baseline</a:t>
            </a:r>
          </a:p>
          <a:p>
            <a:r>
              <a:rPr lang="en-US" dirty="0"/>
              <a:t>Outperforms YOLOv4 + </a:t>
            </a:r>
            <a:r>
              <a:rPr lang="en-US" dirty="0" err="1"/>
              <a:t>Tesseract</a:t>
            </a:r>
            <a:r>
              <a:rPr lang="en-US" dirty="0"/>
              <a:t> (88.5% accuracy, 5.10% CER, 12.50% WER).</a:t>
            </a:r>
          </a:p>
          <a:p>
            <a:pPr marL="15875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Visual </a:t>
            </a:r>
            <a:r>
              <a:rPr lang="en-US" b="1" dirty="0" smtClean="0"/>
              <a:t>Results</a:t>
            </a:r>
          </a:p>
          <a:p>
            <a:r>
              <a:rPr lang="en-US" dirty="0"/>
              <a:t>Showcase detected plates under varying conditions (skewed, occluded, low lighting).</a:t>
            </a:r>
          </a:p>
          <a:p>
            <a:pPr marL="158750" indent="0">
              <a:buNone/>
            </a:pPr>
            <a:endParaRPr lang="en-US" b="1" dirty="0" smtClean="0"/>
          </a:p>
        </p:txBody>
      </p:sp>
      <p:grpSp>
        <p:nvGrpSpPr>
          <p:cNvPr id="473" name="Google Shape;473;p40"/>
          <p:cNvGrpSpPr/>
          <p:nvPr/>
        </p:nvGrpSpPr>
        <p:grpSpPr>
          <a:xfrm rot="5400000">
            <a:off x="838482" y="4524069"/>
            <a:ext cx="1880436" cy="247650"/>
            <a:chOff x="1962150" y="714375"/>
            <a:chExt cx="4333800" cy="247650"/>
          </a:xfrm>
        </p:grpSpPr>
        <p:cxnSp>
          <p:nvCxnSpPr>
            <p:cNvPr id="474" name="Google Shape;474;p40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0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0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0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8" name="Google Shape;478;p40"/>
          <p:cNvGrpSpPr/>
          <p:nvPr/>
        </p:nvGrpSpPr>
        <p:grpSpPr>
          <a:xfrm>
            <a:off x="5772150" y="3564730"/>
            <a:ext cx="2978942" cy="1578769"/>
            <a:chOff x="4334950" y="2771775"/>
            <a:chExt cx="4466149" cy="2320751"/>
          </a:xfrm>
        </p:grpSpPr>
        <p:pic>
          <p:nvPicPr>
            <p:cNvPr id="479" name="Google Shape;47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34950" y="3046951"/>
              <a:ext cx="2567777" cy="177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7627" y="2771775"/>
              <a:ext cx="3023473" cy="23207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du="http://schemas.microsoft.com/office/word/2023/wordml/word16du" xmlns:w16sdtdh="http://schemas.microsoft.com/office/word/2020/wordml/sdtdatahash" xmlns:w16sdtfl="http://schemas.microsoft.com/office/word/2024/wordml/sdtformatlock" xmlns:w16se="http://schemas.microsoft.com/office/word/2015/wordml/symex" xmlns:wpi="http://schemas.microsoft.com/office/word/2010/wordprocessingInk" xmlns:wne="http://schemas.microsoft.com/office/word/2006/wordml" xmlns:a16="http://schemas.microsoft.com/office/drawing/2014/main" xmlns:lc="http://schemas.openxmlformats.org/drawingml/2006/lockedCanvas" id="{7CBF63E6-EA09-471C-2560-3E6EB0CF222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15088" y="445025"/>
            <a:ext cx="2235375" cy="2041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121576" y="1123876"/>
            <a:ext cx="4315194" cy="922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915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3552263" y="1838086"/>
            <a:ext cx="2032800" cy="203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33" y="2217207"/>
            <a:ext cx="1282763" cy="117346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2922863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5730038" y="15436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5730038" y="3674063"/>
            <a:ext cx="491100" cy="491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0" name="Google Shape;360;p34"/>
          <p:cNvGrpSpPr/>
          <p:nvPr/>
        </p:nvGrpSpPr>
        <p:grpSpPr>
          <a:xfrm>
            <a:off x="3030040" y="1642527"/>
            <a:ext cx="276760" cy="293392"/>
            <a:chOff x="2704005" y="4258781"/>
            <a:chExt cx="342144" cy="362704"/>
          </a:xfrm>
        </p:grpSpPr>
        <p:sp>
          <p:nvSpPr>
            <p:cNvPr id="361" name="Google Shape;361;p34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4"/>
          <p:cNvSpPr/>
          <p:nvPr/>
        </p:nvSpPr>
        <p:spPr>
          <a:xfrm>
            <a:off x="5844090" y="1648575"/>
            <a:ext cx="263015" cy="281311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5825571" y="3769758"/>
            <a:ext cx="300045" cy="299737"/>
            <a:chOff x="2497275" y="2744159"/>
            <a:chExt cx="370930" cy="370549"/>
          </a:xfrm>
        </p:grpSpPr>
        <p:sp>
          <p:nvSpPr>
            <p:cNvPr id="370" name="Google Shape;370;p3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4"/>
          <p:cNvSpPr txBox="1"/>
          <p:nvPr/>
        </p:nvSpPr>
        <p:spPr>
          <a:xfrm>
            <a:off x="5623601" y="2014825"/>
            <a:ext cx="3406098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Automated toll collection, parking management, traffic monitoring.</a:t>
            </a:r>
          </a:p>
        </p:txBody>
      </p:sp>
      <p:sp>
        <p:nvSpPr>
          <p:cNvPr id="377" name="Google Shape;377;p34"/>
          <p:cNvSpPr txBox="1"/>
          <p:nvPr/>
        </p:nvSpPr>
        <p:spPr>
          <a:xfrm>
            <a:off x="6432638" y="1567087"/>
            <a:ext cx="2378461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Applications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6150999" y="2821325"/>
            <a:ext cx="2660099" cy="103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/>
              <a:t>Improve recognition accuracy under challenging conditions.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/>
              <a:t>Enhance generalization for diverse plate formats</a:t>
            </a:r>
            <a:r>
              <a:rPr lang="en-US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Owner Identification and Low enforcement.</a:t>
            </a:r>
            <a:endParaRPr lang="en-US" sz="1100" dirty="0"/>
          </a:p>
        </p:txBody>
      </p:sp>
      <p:sp>
        <p:nvSpPr>
          <p:cNvPr id="379" name="Google Shape;379;p34"/>
          <p:cNvSpPr txBox="1"/>
          <p:nvPr/>
        </p:nvSpPr>
        <p:spPr>
          <a:xfrm>
            <a:off x="6644094" y="3694062"/>
            <a:ext cx="2385605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Future Work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713225" y="2014824"/>
            <a:ext cx="2504166" cy="12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/>
              <a:t>Custom dataset for Bangla license plates.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/>
              <a:t>High detection and recognition accuracy.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/>
              <a:t>Robust performance in real-world conditions.</a:t>
            </a:r>
          </a:p>
        </p:txBody>
      </p:sp>
      <p:sp>
        <p:nvSpPr>
          <p:cNvPr id="381" name="Google Shape;381;p34"/>
          <p:cNvSpPr txBox="1"/>
          <p:nvPr/>
        </p:nvSpPr>
        <p:spPr>
          <a:xfrm>
            <a:off x="93221" y="1563625"/>
            <a:ext cx="249312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2000" b="1" dirty="0"/>
              <a:t>Key Contributions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Conclusion</a:t>
            </a:r>
          </a:p>
        </p:txBody>
      </p:sp>
      <p:cxnSp>
        <p:nvCxnSpPr>
          <p:cNvPr id="385" name="Google Shape;385;p34"/>
          <p:cNvCxnSpPr>
            <a:endCxn id="354" idx="1"/>
          </p:cNvCxnSpPr>
          <p:nvPr/>
        </p:nvCxnSpPr>
        <p:spPr>
          <a:xfrm>
            <a:off x="3414059" y="1789283"/>
            <a:ext cx="4359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4"/>
          <p:cNvCxnSpPr>
            <a:stCxn id="356" idx="2"/>
            <a:endCxn id="381" idx="3"/>
          </p:cNvCxnSpPr>
          <p:nvPr/>
        </p:nvCxnSpPr>
        <p:spPr>
          <a:xfrm rot="10800000" flipV="1">
            <a:off x="2586341" y="1789213"/>
            <a:ext cx="336522" cy="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4"/>
          <p:cNvCxnSpPr>
            <a:stCxn id="354" idx="5"/>
            <a:endCxn id="359" idx="2"/>
          </p:cNvCxnSpPr>
          <p:nvPr/>
        </p:nvCxnSpPr>
        <p:spPr>
          <a:xfrm rot="-5400000" flipH="1">
            <a:off x="5335516" y="3525040"/>
            <a:ext cx="346500" cy="442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4"/>
          <p:cNvCxnSpPr>
            <a:stCxn id="359" idx="6"/>
            <a:endCxn id="379" idx="1"/>
          </p:cNvCxnSpPr>
          <p:nvPr/>
        </p:nvCxnSpPr>
        <p:spPr>
          <a:xfrm>
            <a:off x="6221138" y="3919613"/>
            <a:ext cx="422956" cy="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4"/>
          <p:cNvCxnSpPr>
            <a:stCxn id="357" idx="6"/>
            <a:endCxn id="377" idx="1"/>
          </p:cNvCxnSpPr>
          <p:nvPr/>
        </p:nvCxnSpPr>
        <p:spPr>
          <a:xfrm>
            <a:off x="6221138" y="1789213"/>
            <a:ext cx="211500" cy="34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4"/>
          <p:cNvCxnSpPr>
            <a:stCxn id="357" idx="2"/>
            <a:endCxn id="354" idx="7"/>
          </p:cNvCxnSpPr>
          <p:nvPr/>
        </p:nvCxnSpPr>
        <p:spPr>
          <a:xfrm flipH="1">
            <a:off x="5287238" y="1789213"/>
            <a:ext cx="442800" cy="34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1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86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dirty="0"/>
              <a:t>Thanks!</a:t>
            </a:r>
            <a:endParaRPr lang="en-US" sz="4400" dirty="0"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1"/>
          </p:nvPr>
        </p:nvSpPr>
        <p:spPr>
          <a:xfrm>
            <a:off x="4805883" y="2079975"/>
            <a:ext cx="3469800" cy="2477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Collaborators and Advisors:</a:t>
            </a:r>
            <a:endParaRPr lang="en-US" dirty="0"/>
          </a:p>
          <a:p>
            <a:pPr lvl="1" algn="l"/>
            <a:r>
              <a:rPr lang="en-US" b="1" dirty="0"/>
              <a:t>Md. </a:t>
            </a:r>
            <a:r>
              <a:rPr lang="en-US" b="1" dirty="0" err="1"/>
              <a:t>Hasan</a:t>
            </a:r>
            <a:r>
              <a:rPr lang="en-US" b="1" dirty="0"/>
              <a:t> Imam </a:t>
            </a:r>
            <a:r>
              <a:rPr lang="en-US" b="1" dirty="0" err="1"/>
              <a:t>Bijoy</a:t>
            </a:r>
            <a:r>
              <a:rPr lang="en-US" dirty="0"/>
              <a:t> (Daffodil International University) for his invaluable guidance and support throughout this research.</a:t>
            </a:r>
          </a:p>
          <a:p>
            <a:pPr lvl="1" algn="l"/>
            <a:r>
              <a:rPr lang="en-US" b="1" dirty="0"/>
              <a:t>My teammates</a:t>
            </a:r>
            <a:r>
              <a:rPr lang="en-US" dirty="0"/>
              <a:t>, </a:t>
            </a:r>
            <a:r>
              <a:rPr lang="en-US" dirty="0" err="1"/>
              <a:t>Abrar</a:t>
            </a:r>
            <a:r>
              <a:rPr lang="en-US" dirty="0"/>
              <a:t> </a:t>
            </a:r>
            <a:r>
              <a:rPr lang="en-US" dirty="0" err="1"/>
              <a:t>Hameem</a:t>
            </a:r>
            <a:r>
              <a:rPr lang="en-US" dirty="0"/>
              <a:t> </a:t>
            </a:r>
            <a:r>
              <a:rPr lang="en-US" dirty="0" err="1"/>
              <a:t>Bornil</a:t>
            </a:r>
            <a:r>
              <a:rPr lang="en-US" dirty="0"/>
              <a:t> and </a:t>
            </a:r>
            <a:r>
              <a:rPr lang="en-US" dirty="0" err="1"/>
              <a:t>Nushrat</a:t>
            </a:r>
            <a:r>
              <a:rPr lang="en-US" dirty="0"/>
              <a:t> </a:t>
            </a:r>
            <a:r>
              <a:rPr lang="en-US" dirty="0" err="1"/>
              <a:t>Jahan</a:t>
            </a:r>
            <a:r>
              <a:rPr lang="en-US" dirty="0"/>
              <a:t> Mila, for their dedication and contributions to this </a:t>
            </a:r>
            <a:r>
              <a:rPr lang="en-US" dirty="0" smtClean="0"/>
              <a:t>research.</a:t>
            </a:r>
            <a:endParaRPr lang="en-US" dirty="0"/>
          </a:p>
          <a:p>
            <a:r>
              <a:rPr lang="en-US" b="1" dirty="0"/>
              <a:t>Institutions:</a:t>
            </a:r>
            <a:endParaRPr lang="en-US" dirty="0"/>
          </a:p>
          <a:p>
            <a:pPr lvl="1" algn="l"/>
            <a:r>
              <a:rPr lang="en-US" b="1" dirty="0"/>
              <a:t>Daffodil International University (DIU)</a:t>
            </a:r>
            <a:r>
              <a:rPr lang="en-US" dirty="0"/>
              <a:t> for providing the resources and infrastructure necessary for this research.</a:t>
            </a:r>
          </a:p>
          <a:p>
            <a:pPr lvl="1" algn="l"/>
            <a:endParaRPr lang="en-US" dirty="0" smtClean="0"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2"/>
          </p:nvPr>
        </p:nvSpPr>
        <p:spPr>
          <a:xfrm>
            <a:off x="720000" y="2193894"/>
            <a:ext cx="3469800" cy="134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Conference </a:t>
            </a:r>
            <a:r>
              <a:rPr lang="en-US" b="1" dirty="0" smtClean="0"/>
              <a:t>Organizers: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organizers of the </a:t>
            </a:r>
            <a:r>
              <a:rPr lang="en-US" b="1" dirty="0"/>
              <a:t>4th </a:t>
            </a:r>
            <a:r>
              <a:rPr lang="en-US" b="1" dirty="0" smtClean="0"/>
              <a:t>International</a:t>
            </a:r>
          </a:p>
          <a:p>
            <a:r>
              <a:rPr lang="en-US" b="1" dirty="0" smtClean="0"/>
              <a:t>Conference </a:t>
            </a:r>
            <a:r>
              <a:rPr lang="en-US" b="1" dirty="0"/>
              <a:t>on Electrical, Computer </a:t>
            </a:r>
            <a:r>
              <a:rPr lang="en-US" b="1" dirty="0" smtClean="0"/>
              <a:t>and</a:t>
            </a:r>
          </a:p>
          <a:p>
            <a:r>
              <a:rPr lang="en-US" b="1" dirty="0" smtClean="0"/>
              <a:t>Communication </a:t>
            </a:r>
            <a:r>
              <a:rPr lang="en-US" b="1" dirty="0"/>
              <a:t>Engineering (ECCE)</a:t>
            </a:r>
            <a:r>
              <a:rPr lang="en-US" dirty="0"/>
              <a:t> 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providing </a:t>
            </a:r>
            <a:r>
              <a:rPr lang="en-US" dirty="0"/>
              <a:t>this platform to present our work.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7" y="1365776"/>
            <a:ext cx="1187227" cy="693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83" y="1287971"/>
            <a:ext cx="766323" cy="771466"/>
          </a:xfrm>
          <a:prstGeom prst="rect">
            <a:avLst/>
          </a:prstGeom>
        </p:spPr>
      </p:pic>
      <p:cxnSp>
        <p:nvCxnSpPr>
          <p:cNvPr id="7" name="Google Shape;297;p29"/>
          <p:cNvCxnSpPr/>
          <p:nvPr/>
        </p:nvCxnSpPr>
        <p:spPr>
          <a:xfrm>
            <a:off x="4189800" y="1673704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7829" y="3835541"/>
            <a:ext cx="2614242" cy="121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Placeholder 56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" t="-1" r="2566" b="12913"/>
          <a:stretch/>
        </p:blipFill>
        <p:spPr>
          <a:xfrm>
            <a:off x="-150018" y="0"/>
            <a:ext cx="9486900" cy="5143500"/>
          </a:xfrm>
        </p:spPr>
      </p:pic>
      <p:sp>
        <p:nvSpPr>
          <p:cNvPr id="61" name="Google Shape;406;p36"/>
          <p:cNvSpPr txBox="1">
            <a:spLocks noGrp="1"/>
          </p:cNvSpPr>
          <p:nvPr>
            <p:ph type="title"/>
          </p:nvPr>
        </p:nvSpPr>
        <p:spPr>
          <a:xfrm rot="21197387">
            <a:off x="2260997" y="2195243"/>
            <a:ext cx="4507705" cy="136949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tx1"/>
                </a:solidFill>
              </a:rPr>
              <a:t>Any Questions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235874" y="1119138"/>
            <a:ext cx="4500931" cy="965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21324" y="124279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9578" y="2176969"/>
            <a:ext cx="3296628" cy="155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605700" y="454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 idx="2"/>
          </p:nvPr>
        </p:nvSpPr>
        <p:spPr>
          <a:xfrm>
            <a:off x="937714" y="1671874"/>
            <a:ext cx="20577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Problem Statement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1"/>
          </p:nvPr>
        </p:nvSpPr>
        <p:spPr>
          <a:xfrm>
            <a:off x="2516809" y="1404148"/>
            <a:ext cx="3134178" cy="1134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Fast urbanization of Bangladesh really causes heavy traffic congestion as well as poor law enforcement.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Automated license plate recognition is important for toll collection, parking management, and traffic surveillance.</a:t>
            </a: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 idx="3"/>
          </p:nvPr>
        </p:nvSpPr>
        <p:spPr>
          <a:xfrm>
            <a:off x="0" y="1671874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title" idx="4"/>
          </p:nvPr>
        </p:nvSpPr>
        <p:spPr>
          <a:xfrm>
            <a:off x="937712" y="2817044"/>
            <a:ext cx="157909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Challenges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5"/>
          </p:nvPr>
        </p:nvSpPr>
        <p:spPr>
          <a:xfrm>
            <a:off x="2516809" y="2717894"/>
            <a:ext cx="2941016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Multilingual Bangla-English plates</a:t>
            </a:r>
            <a:r>
              <a:rPr lang="en-US" dirty="0" smtClean="0"/>
              <a:t>.</a:t>
            </a:r>
          </a:p>
          <a:p>
            <a:pPr marL="139700" indent="0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Skewed angles, varying lighting, and noisy inputs.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6"/>
          </p:nvPr>
        </p:nvSpPr>
        <p:spPr>
          <a:xfrm>
            <a:off x="0" y="2857094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89" name="Google Shape;289;p28"/>
          <p:cNvCxnSpPr/>
          <p:nvPr/>
        </p:nvCxnSpPr>
        <p:spPr>
          <a:xfrm flipH="1">
            <a:off x="915870" y="1534481"/>
            <a:ext cx="1" cy="189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36758" y="1534481"/>
            <a:ext cx="3065491" cy="1770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235874" y="1119138"/>
            <a:ext cx="4500931" cy="881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</a:t>
            </a:r>
            <a:r>
              <a:rPr lang="en-US" dirty="0" smtClean="0"/>
              <a:t>bjective</a:t>
            </a:r>
            <a:endParaRPr lang="en-US"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75247" y="2000732"/>
            <a:ext cx="3846328" cy="2013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475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477113" y="456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 idx="2"/>
          </p:nvPr>
        </p:nvSpPr>
        <p:spPr>
          <a:xfrm>
            <a:off x="1314719" y="1271825"/>
            <a:ext cx="20577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Primary Goal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1"/>
          </p:nvPr>
        </p:nvSpPr>
        <p:spPr>
          <a:xfrm>
            <a:off x="2965251" y="1224757"/>
            <a:ext cx="5964435" cy="61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 system for real-time detection and recognition of Bangla vehicle license plates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 idx="3"/>
          </p:nvPr>
        </p:nvSpPr>
        <p:spPr>
          <a:xfrm>
            <a:off x="377005" y="1271825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title" idx="4"/>
          </p:nvPr>
        </p:nvSpPr>
        <p:spPr>
          <a:xfrm>
            <a:off x="1314717" y="2077400"/>
            <a:ext cx="157909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Key Objectives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5"/>
          </p:nvPr>
        </p:nvSpPr>
        <p:spPr>
          <a:xfrm>
            <a:off x="2893814" y="1892488"/>
            <a:ext cx="6035872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 a custom dataset for Bangla license plates.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Integrate YOLOv8 for detection and </a:t>
            </a:r>
            <a:r>
              <a:rPr lang="en-US" dirty="0" smtClean="0"/>
              <a:t>Easy-OCR </a:t>
            </a:r>
            <a:r>
              <a:rPr lang="en-US" dirty="0"/>
              <a:t>for recognition.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Achieve high accuracy in detection and recognition under challenging conditions.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6"/>
          </p:nvPr>
        </p:nvSpPr>
        <p:spPr>
          <a:xfrm>
            <a:off x="377005" y="2031688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 flipH="1">
            <a:off x="1314717" y="1100300"/>
            <a:ext cx="2" cy="15982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t="37244" r="17492"/>
          <a:stretch/>
        </p:blipFill>
        <p:spPr>
          <a:xfrm>
            <a:off x="2281338" y="2812245"/>
            <a:ext cx="4095549" cy="22605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27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204124" y="1053232"/>
            <a:ext cx="4500931" cy="1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Literature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214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7"/>
          <p:cNvGrpSpPr/>
          <p:nvPr/>
        </p:nvGrpSpPr>
        <p:grpSpPr>
          <a:xfrm>
            <a:off x="6865145" y="542925"/>
            <a:ext cx="1565755" cy="897788"/>
            <a:chOff x="5727616" y="4204699"/>
            <a:chExt cx="440505" cy="290018"/>
          </a:xfrm>
        </p:grpSpPr>
        <p:sp>
          <p:nvSpPr>
            <p:cNvPr id="415" name="Google Shape;415;p37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Literature Review</a:t>
            </a:r>
          </a:p>
        </p:txBody>
      </p:sp>
      <p:sp>
        <p:nvSpPr>
          <p:cNvPr id="426" name="Google Shape;426;p37"/>
          <p:cNvSpPr txBox="1"/>
          <p:nvPr/>
        </p:nvSpPr>
        <p:spPr>
          <a:xfrm>
            <a:off x="930125" y="2079805"/>
            <a:ext cx="3270400" cy="8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Most systems focus on Latin-based plates, not Bangla.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The challenges include poor lighting, skewed plate, and impending noise pollution.</a:t>
            </a:r>
          </a:p>
        </p:txBody>
      </p:sp>
      <p:sp>
        <p:nvSpPr>
          <p:cNvPr id="427" name="Google Shape;427;p37"/>
          <p:cNvSpPr txBox="1"/>
          <p:nvPr/>
        </p:nvSpPr>
        <p:spPr>
          <a:xfrm>
            <a:off x="924901" y="1507755"/>
            <a:ext cx="3418500" cy="6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Key Findings from Existing Works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714781" y="1647385"/>
            <a:ext cx="188100" cy="1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930125" y="3424711"/>
            <a:ext cx="32704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Limited datasets for Bangla license plates.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Lack of robust systems for multilingual scripts.</a:t>
            </a:r>
          </a:p>
        </p:txBody>
      </p:sp>
      <p:sp>
        <p:nvSpPr>
          <p:cNvPr id="433" name="Google Shape;433;p37"/>
          <p:cNvSpPr txBox="1"/>
          <p:nvPr/>
        </p:nvSpPr>
        <p:spPr>
          <a:xfrm>
            <a:off x="930119" y="3013100"/>
            <a:ext cx="263992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Gaps in Research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720000" y="3144650"/>
            <a:ext cx="188100" cy="18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4869908" y="2652491"/>
            <a:ext cx="3709735" cy="7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Custom dataset for Bangla plates.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Integration of YOLOv8 and </a:t>
            </a:r>
            <a:r>
              <a:rPr lang="en-US" sz="1100" dirty="0" smtClean="0"/>
              <a:t>Easy-OCR </a:t>
            </a:r>
            <a:r>
              <a:rPr lang="en-US" sz="1100" dirty="0"/>
              <a:t>for superior performance.</a:t>
            </a:r>
          </a:p>
        </p:txBody>
      </p:sp>
      <p:sp>
        <p:nvSpPr>
          <p:cNvPr id="436" name="Google Shape;436;p37"/>
          <p:cNvSpPr txBox="1"/>
          <p:nvPr/>
        </p:nvSpPr>
        <p:spPr>
          <a:xfrm>
            <a:off x="4869904" y="2201292"/>
            <a:ext cx="2948752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Our Contribution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4681799" y="2332842"/>
            <a:ext cx="188100" cy="188100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4235874" y="1119138"/>
            <a:ext cx="4686670" cy="841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2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297" name="Google Shape;297;p29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0063" y="2128838"/>
            <a:ext cx="3621512" cy="188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9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300" name="Google Shape;300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29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305" name="Google Shape;305;p29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9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53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omotive Industry Theme for Business by Slidesgo">
  <a:themeElements>
    <a:clrScheme name="Simple Light">
      <a:dk1>
        <a:srgbClr val="191919"/>
      </a:dk1>
      <a:lt1>
        <a:srgbClr val="F3F3F3"/>
      </a:lt1>
      <a:dk2>
        <a:srgbClr val="171783"/>
      </a:dk2>
      <a:lt2>
        <a:srgbClr val="B336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606</Words>
  <Application>Microsoft Office PowerPoint</Application>
  <PresentationFormat>On-screen Show (16:9)</PresentationFormat>
  <Paragraphs>135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DM Sans</vt:lpstr>
      <vt:lpstr>Anaheim</vt:lpstr>
      <vt:lpstr>Nunito Light</vt:lpstr>
      <vt:lpstr>Roboto Medium</vt:lpstr>
      <vt:lpstr>Wingdings</vt:lpstr>
      <vt:lpstr>Arial</vt:lpstr>
      <vt:lpstr>Montserrat</vt:lpstr>
      <vt:lpstr>Automotive Industry Theme for Business by Slidesgo</vt:lpstr>
      <vt:lpstr>Automated Vehicle Number Plate Detection and Recognition using YOLOv8.</vt:lpstr>
      <vt:lpstr>Contents</vt:lpstr>
      <vt:lpstr>Introduction</vt:lpstr>
      <vt:lpstr>Introduction</vt:lpstr>
      <vt:lpstr>Objective</vt:lpstr>
      <vt:lpstr>Objectives </vt:lpstr>
      <vt:lpstr>Literature Review</vt:lpstr>
      <vt:lpstr>Literature Review</vt:lpstr>
      <vt:lpstr>Methodology</vt:lpstr>
      <vt:lpstr>Overview</vt:lpstr>
      <vt:lpstr>Workflow</vt:lpstr>
      <vt:lpstr>Key Features</vt:lpstr>
      <vt:lpstr>Dataset and Preprocessing</vt:lpstr>
      <vt:lpstr>Dataset and Preprocessing</vt:lpstr>
      <vt:lpstr>YOLOv8 -Model</vt:lpstr>
      <vt:lpstr>YOLOv8 Model</vt:lpstr>
      <vt:lpstr>Easy-OCR Framework</vt:lpstr>
      <vt:lpstr>Easy-OCR Framework</vt:lpstr>
      <vt:lpstr>Results &amp; Discussions</vt:lpstr>
      <vt:lpstr>Results &amp; Discussions</vt:lpstr>
      <vt:lpstr>Conclusion</vt:lpstr>
      <vt:lpstr>Conclusion</vt:lpstr>
      <vt:lpstr>Thanks!</vt:lpstr>
      <vt:lpstr>Any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Industry Theme for Business</dc:title>
  <dc:creator>Noman</dc:creator>
  <cp:lastModifiedBy>Noman</cp:lastModifiedBy>
  <cp:revision>39</cp:revision>
  <dcterms:modified xsi:type="dcterms:W3CDTF">2025-02-11T17:40:53Z</dcterms:modified>
</cp:coreProperties>
</file>